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9" r:id="rId5"/>
    <p:sldId id="268" r:id="rId6"/>
    <p:sldId id="274" r:id="rId7"/>
    <p:sldId id="275" r:id="rId8"/>
    <p:sldId id="259" r:id="rId9"/>
    <p:sldId id="270" r:id="rId10"/>
    <p:sldId id="276" r:id="rId11"/>
    <p:sldId id="271" r:id="rId12"/>
    <p:sldId id="277" r:id="rId13"/>
    <p:sldId id="278" r:id="rId14"/>
    <p:sldId id="264" r:id="rId15"/>
    <p:sldId id="267" r:id="rId16"/>
    <p:sldId id="260" r:id="rId17"/>
    <p:sldId id="262" r:id="rId18"/>
    <p:sldId id="263" r:id="rId19"/>
    <p:sldId id="26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90" autoAdjust="0"/>
    <p:restoredTop sz="94660"/>
  </p:normalViewPr>
  <p:slideViewPr>
    <p:cSldViewPr>
      <p:cViewPr>
        <p:scale>
          <a:sx n="75" d="100"/>
          <a:sy n="75" d="100"/>
        </p:scale>
        <p:origin x="-2640" y="-8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439792-A1AC-4F1E-A7D5-7BFF89F92B80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FB54FC-EA7D-481B-9509-291F7579128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9792-A1AC-4F1E-A7D5-7BFF89F92B80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54FC-EA7D-481B-9509-291F757912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9792-A1AC-4F1E-A7D5-7BFF89F92B80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AFB54FC-EA7D-481B-9509-291F757912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9792-A1AC-4F1E-A7D5-7BFF89F92B80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54FC-EA7D-481B-9509-291F7579128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439792-A1AC-4F1E-A7D5-7BFF89F92B80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AFB54FC-EA7D-481B-9509-291F7579128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9792-A1AC-4F1E-A7D5-7BFF89F92B80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54FC-EA7D-481B-9509-291F7579128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9792-A1AC-4F1E-A7D5-7BFF89F92B80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54FC-EA7D-481B-9509-291F7579128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9792-A1AC-4F1E-A7D5-7BFF89F92B80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54FC-EA7D-481B-9509-291F7579128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9792-A1AC-4F1E-A7D5-7BFF89F92B80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54FC-EA7D-481B-9509-291F757912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9792-A1AC-4F1E-A7D5-7BFF89F92B80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FB54FC-EA7D-481B-9509-291F7579128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9792-A1AC-4F1E-A7D5-7BFF89F92B80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54FC-EA7D-481B-9509-291F7579128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6D439792-A1AC-4F1E-A7D5-7BFF89F92B80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1AFB54FC-EA7D-481B-9509-291F757912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" y="4953000"/>
            <a:ext cx="6248400" cy="1600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Presented by: Katya Rodriguez</a:t>
            </a:r>
          </a:p>
          <a:p>
            <a:pPr algn="ctr"/>
            <a:r>
              <a:rPr lang="en-US" dirty="0" smtClean="0"/>
              <a:t> Ahmed </a:t>
            </a:r>
            <a:r>
              <a:rPr lang="en-US" dirty="0" err="1" smtClean="0"/>
              <a:t>Alsuwat</a:t>
            </a:r>
            <a:endParaRPr lang="en-US" dirty="0"/>
          </a:p>
          <a:p>
            <a:pPr algn="ctr"/>
            <a:r>
              <a:rPr lang="en-US" dirty="0" smtClean="0"/>
              <a:t> Saud </a:t>
            </a:r>
            <a:r>
              <a:rPr lang="en-US" dirty="0" err="1" smtClean="0"/>
              <a:t>Tawi</a:t>
            </a:r>
            <a:endParaRPr lang="en-US" dirty="0"/>
          </a:p>
          <a:p>
            <a:pPr algn="ctr"/>
            <a:r>
              <a:rPr lang="en-US" dirty="0" smtClean="0"/>
              <a:t>05.06.15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92738"/>
            <a:ext cx="6553200" cy="22742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Network Aware Load-Balancing via Parallel VM Migration for Data Centers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04800" y="2895600"/>
            <a:ext cx="6477000" cy="381000"/>
          </a:xfrm>
          <a:prstGeom prst="rect">
            <a:avLst/>
          </a:prstGeom>
        </p:spPr>
        <p:txBody>
          <a:bodyPr vert="horz" lIns="45720" rIns="45720">
            <a:normAutofit fontScale="85000" lnSpcReduction="20000"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US" dirty="0" smtClean="0">
                <a:solidFill>
                  <a:schemeClr val="bg1"/>
                </a:solidFill>
              </a:rPr>
              <a:t>Kun-Ting Chen, </a:t>
            </a:r>
            <a:r>
              <a:rPr lang="en-US" dirty="0" err="1" smtClean="0">
                <a:solidFill>
                  <a:schemeClr val="bg1"/>
                </a:solidFill>
              </a:rPr>
              <a:t>Chien</a:t>
            </a:r>
            <a:r>
              <a:rPr lang="en-US" dirty="0" smtClean="0">
                <a:solidFill>
                  <a:schemeClr val="bg1"/>
                </a:solidFill>
              </a:rPr>
              <a:t> Chen, Po-Hsian Wang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227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34129"/>
          </a:xfrm>
        </p:spPr>
        <p:txBody>
          <a:bodyPr/>
          <a:lstStyle/>
          <a:p>
            <a:r>
              <a:rPr lang="en-US" dirty="0" smtClean="0"/>
              <a:t>3 Decision policies are used to construct graph.</a:t>
            </a:r>
          </a:p>
          <a:p>
            <a:pPr lvl="1"/>
            <a:r>
              <a:rPr lang="en-US" dirty="0" smtClean="0"/>
              <a:t>Participation: In charge of deciding which hosts are participating in the balancing of load.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Network-Aware Bipartite Matching Load Algorithm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642717"/>
            <a:ext cx="6767652" cy="6572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134" y="5702300"/>
            <a:ext cx="4249783" cy="609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76400" y="3011269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Checks host for resource utilization (u) and according to the load it classifies it as a trigger node (t)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00200" y="4992469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Checks if host is not an element of trigger node.  If it isn’t then classified as </a:t>
            </a:r>
            <a:r>
              <a:rPr lang="en-US" dirty="0" err="1" smtClean="0"/>
              <a:t>nontrigger</a:t>
            </a:r>
            <a:r>
              <a:rPr lang="en-US" dirty="0" smtClean="0"/>
              <a:t> node.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185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507" y="2438400"/>
            <a:ext cx="7000875" cy="2686050"/>
          </a:xfrm>
        </p:spPr>
      </p:pic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Network-Aware </a:t>
            </a:r>
            <a:r>
              <a:rPr lang="en-US" dirty="0" smtClean="0"/>
              <a:t>Bipartite </a:t>
            </a:r>
            <a:r>
              <a:rPr lang="en-US" dirty="0"/>
              <a:t>Matching Load </a:t>
            </a: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3100" y="5219700"/>
            <a:ext cx="8077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Checks if host is element of trigger node</a:t>
            </a:r>
          </a:p>
          <a:p>
            <a:pPr algn="ctr"/>
            <a:r>
              <a:rPr lang="en-US" dirty="0" smtClean="0"/>
              <a:t>Checks resource utilization against threshold of host</a:t>
            </a:r>
          </a:p>
          <a:p>
            <a:pPr algn="ctr"/>
            <a:r>
              <a:rPr lang="en-US" dirty="0" smtClean="0"/>
              <a:t>If resource utilization greater, then </a:t>
            </a:r>
            <a:r>
              <a:rPr lang="en-US" dirty="0" err="1" smtClean="0"/>
              <a:t>vm</a:t>
            </a:r>
            <a:r>
              <a:rPr lang="en-US" dirty="0" smtClean="0"/>
              <a:t> is candidate set</a:t>
            </a:r>
          </a:p>
          <a:p>
            <a:pPr algn="ctr"/>
            <a:endParaRPr lang="en-US" sz="2000" dirty="0">
              <a:latin typeface="Lucida Calligraphy" panose="03010101010101010101" pitchFamily="66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80999" y="1719070"/>
            <a:ext cx="8407893" cy="4834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Candidate policy: Chooses which </a:t>
            </a:r>
            <a:r>
              <a:rPr lang="en-US" dirty="0" err="1" smtClean="0"/>
              <a:t>vms</a:t>
            </a:r>
            <a:r>
              <a:rPr lang="en-US" dirty="0" smtClean="0"/>
              <a:t> to transfer from in order to alleviate overload.</a:t>
            </a:r>
          </a:p>
        </p:txBody>
      </p:sp>
    </p:spTree>
    <p:extLst>
      <p:ext uri="{BB962C8B-B14F-4D97-AF65-F5344CB8AC3E}">
        <p14:creationId xmlns:p14="http://schemas.microsoft.com/office/powerpoint/2010/main" val="4265321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Location policy: Selects destination </a:t>
            </a:r>
            <a:r>
              <a:rPr lang="en-US" dirty="0" err="1"/>
              <a:t>vm</a:t>
            </a:r>
            <a:r>
              <a:rPr lang="en-US" dirty="0"/>
              <a:t> for unloading.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After selection, a non trigger node can have many trigger nodes wanting to unload on it.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Network-Aware Bipartite Matching Load Algorithm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362200"/>
            <a:ext cx="6400800" cy="18781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5000" y="44196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Checks resource utilization against threshold of host</a:t>
            </a:r>
          </a:p>
          <a:p>
            <a:pPr algn="ctr"/>
            <a:r>
              <a:rPr lang="en-US" dirty="0" smtClean="0"/>
              <a:t>If less than host, then is a part of the non trigger node.</a:t>
            </a:r>
          </a:p>
          <a:p>
            <a:pPr algn="ctr"/>
            <a:endParaRPr lang="en-US" sz="2000" dirty="0"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284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Network-Aware Bipartite Matching Load Algorithm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981200"/>
            <a:ext cx="4597400" cy="4093464"/>
          </a:xfrm>
        </p:spPr>
      </p:pic>
      <p:sp>
        <p:nvSpPr>
          <p:cNvPr id="8" name="TextBox 7"/>
          <p:cNvSpPr txBox="1"/>
          <p:nvPr/>
        </p:nvSpPr>
        <p:spPr>
          <a:xfrm>
            <a:off x="228600" y="2286000"/>
            <a:ext cx="35052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Solid edge smaller weight than dotted edge.  Checks resources given to resources in empty node.</a:t>
            </a:r>
          </a:p>
          <a:p>
            <a:pPr algn="ctr"/>
            <a:endParaRPr lang="en-US" sz="2000" dirty="0">
              <a:latin typeface="Lucida Calligraphy" panose="03010101010101010101" pitchFamily="66" charset="0"/>
            </a:endParaRPr>
          </a:p>
          <a:p>
            <a:pPr algn="ctr"/>
            <a:r>
              <a:rPr lang="en-US" sz="2000" dirty="0" smtClean="0"/>
              <a:t>Network is configured so not that many hops are given when transferring from trigger nodes to non trigger nodes.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77391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060864"/>
            <a:ext cx="4267200" cy="3644660"/>
          </a:xfrm>
        </p:spPr>
      </p:pic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52400" y="2022764"/>
            <a:ext cx="4495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Lucida Sans Unicode" panose="020B0602030504020204" pitchFamily="34" charset="0"/>
              <a:buChar char="‣"/>
            </a:pPr>
            <a:r>
              <a:rPr lang="en-US" dirty="0"/>
              <a:t>Network-Aware Bipartite matching (NABM) allows the system to strike a balanced state quicker than allowed by </a:t>
            </a:r>
            <a:r>
              <a:rPr lang="en-US" dirty="0" err="1"/>
              <a:t>VectorDot</a:t>
            </a:r>
            <a:r>
              <a:rPr lang="en-US" dirty="0"/>
              <a:t> (VD). </a:t>
            </a:r>
            <a:endParaRPr lang="en-US" dirty="0" smtClean="0"/>
          </a:p>
          <a:p>
            <a:endParaRPr lang="en-US" dirty="0" smtClean="0"/>
          </a:p>
          <a:p>
            <a:pPr marL="285750" indent="-285750">
              <a:buClr>
                <a:schemeClr val="accent1"/>
              </a:buClr>
              <a:buFont typeface="Lucida Sans Unicode" panose="020B0602030504020204" pitchFamily="34" charset="0"/>
              <a:buChar char="‣"/>
            </a:pPr>
            <a:r>
              <a:rPr lang="en-US" dirty="0" smtClean="0"/>
              <a:t>The graph states </a:t>
            </a:r>
            <a:r>
              <a:rPr lang="en-US" dirty="0"/>
              <a:t>that as the number of hosts is increased, the time taken by NABM to reach a balanced state remains more or less the same, but the time taken by VD increased almost proportionally.</a:t>
            </a:r>
          </a:p>
        </p:txBody>
      </p:sp>
    </p:spTree>
    <p:extLst>
      <p:ext uri="{BB962C8B-B14F-4D97-AF65-F5344CB8AC3E}">
        <p14:creationId xmlns:p14="http://schemas.microsoft.com/office/powerpoint/2010/main" val="251106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057400"/>
            <a:ext cx="4343399" cy="4126230"/>
          </a:xfrm>
        </p:spPr>
      </p:pic>
      <p:sp>
        <p:nvSpPr>
          <p:cNvPr id="6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FINDINGS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62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Viability </a:t>
            </a:r>
            <a:r>
              <a:rPr lang="en-US" dirty="0"/>
              <a:t>and usefulness of the parallel VM migration for data centers in managing </a:t>
            </a:r>
            <a:r>
              <a:rPr lang="en-US" dirty="0" smtClean="0"/>
              <a:t>load.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/>
              <a:t>E</a:t>
            </a:r>
            <a:r>
              <a:rPr lang="en-US" dirty="0" smtClean="0"/>
              <a:t>xisting </a:t>
            </a:r>
            <a:r>
              <a:rPr lang="en-US" dirty="0"/>
              <a:t>load management systems of virtual data centers do not ensure reliable throughput, swift handing of job queues by servers and fast attainment of balanced state.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mtClean="0"/>
              <a:t>Contribution to </a:t>
            </a:r>
            <a:r>
              <a:rPr lang="en-US" dirty="0" smtClean="0"/>
              <a:t>the Field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4864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Handles multiple migrations of VMs at one </a:t>
            </a:r>
            <a:r>
              <a:rPr lang="en-US" dirty="0" smtClean="0"/>
              <a:t>time</a:t>
            </a:r>
          </a:p>
          <a:p>
            <a:pPr lvl="1"/>
            <a:r>
              <a:rPr lang="en-US" dirty="0"/>
              <a:t>Reducing downtime</a:t>
            </a:r>
          </a:p>
          <a:p>
            <a:pPr lvl="1"/>
            <a:r>
              <a:rPr lang="en-US" dirty="0"/>
              <a:t>Increasing service </a:t>
            </a:r>
            <a:r>
              <a:rPr lang="en-US" dirty="0" smtClean="0"/>
              <a:t>efficiency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By adapting parallel VM migration, the data can be migrated from one center to another very quickly.</a:t>
            </a:r>
          </a:p>
          <a:p>
            <a:pPr lvl="1"/>
            <a:r>
              <a:rPr lang="en-US" dirty="0" smtClean="0"/>
              <a:t>It enhances the ability of the cloud computing technology to foil data theft attempts.</a:t>
            </a:r>
          </a:p>
          <a:p>
            <a:pPr lvl="1"/>
            <a:endParaRPr lang="en-US" dirty="0"/>
          </a:p>
          <a:p>
            <a:r>
              <a:rPr lang="en-US" dirty="0"/>
              <a:t>A sustained balanced state, under parallel VM migration, cuts down the cost of system maintenance arising out of frequent system breakdowns, hotspots and over usage of resources.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Contribution to the Field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2895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seems like this algorithm only allows one trigger node to be unloaded to one non trigger node.</a:t>
            </a:r>
          </a:p>
          <a:p>
            <a:endParaRPr lang="en-US" dirty="0"/>
          </a:p>
          <a:p>
            <a:r>
              <a:rPr lang="en-US" dirty="0" smtClean="0"/>
              <a:t>What is non trigger node had more memory? More resources? </a:t>
            </a:r>
          </a:p>
          <a:p>
            <a:endParaRPr lang="en-US" dirty="0"/>
          </a:p>
          <a:p>
            <a:r>
              <a:rPr lang="en-US" dirty="0" smtClean="0"/>
              <a:t>What about power consumption?</a:t>
            </a:r>
          </a:p>
          <a:p>
            <a:pPr lvl="1"/>
            <a:r>
              <a:rPr lang="en-US" dirty="0" smtClean="0"/>
              <a:t>How does this algorithm affect the power consumption in the virtual data centers</a:t>
            </a:r>
          </a:p>
          <a:p>
            <a:pPr lvl="1"/>
            <a:r>
              <a:rPr lang="en-US" dirty="0" smtClean="0"/>
              <a:t>Power consumption also important for companies.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Criticism/future 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06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14835" y="446690"/>
            <a:ext cx="43059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Questions?</a:t>
            </a:r>
          </a:p>
        </p:txBody>
      </p:sp>
      <p:pic>
        <p:nvPicPr>
          <p:cNvPr id="1026" name="Picture 2" descr="C:\IETemp\Temporary Internet Files\Content.IE5\7Y72QFM3\thinking_man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81250" y="1725613"/>
            <a:ext cx="4406900" cy="439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505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Introduction</a:t>
            </a:r>
          </a:p>
          <a:p>
            <a:endParaRPr lang="en-US" dirty="0"/>
          </a:p>
          <a:p>
            <a:r>
              <a:rPr lang="en-US" dirty="0" smtClean="0"/>
              <a:t>Related Works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Network-Aware Bipartite Matching Load-Balancing Algorithm</a:t>
            </a:r>
          </a:p>
          <a:p>
            <a:endParaRPr lang="en-US" dirty="0"/>
          </a:p>
          <a:p>
            <a:r>
              <a:rPr lang="en-US" dirty="0" smtClean="0"/>
              <a:t>Findings</a:t>
            </a:r>
          </a:p>
          <a:p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ontribution to the Field</a:t>
            </a:r>
          </a:p>
          <a:p>
            <a:endParaRPr lang="en-US" dirty="0"/>
          </a:p>
          <a:p>
            <a:r>
              <a:rPr lang="en-US" dirty="0" smtClean="0"/>
              <a:t>Criticism/Future Work?</a:t>
            </a:r>
          </a:p>
          <a:p>
            <a:endParaRPr lang="en-US" dirty="0"/>
          </a:p>
          <a:p>
            <a:r>
              <a:rPr lang="en-US" dirty="0" smtClean="0"/>
              <a:t>Questions</a:t>
            </a:r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792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Center: A large group of computers/servers that are networked.  These can be used by organizations to process, distribute large amounts of data and remote storage. </a:t>
            </a:r>
          </a:p>
          <a:p>
            <a:endParaRPr lang="en-US" dirty="0" smtClean="0"/>
          </a:p>
          <a:p>
            <a:r>
              <a:rPr lang="en-US" dirty="0" smtClean="0"/>
              <a:t>Cloud data centers use virtualization-based technology for the sole purpose of  consolidating hardware resource usage.</a:t>
            </a:r>
          </a:p>
          <a:p>
            <a:pPr lvl="1"/>
            <a:r>
              <a:rPr lang="en-US" dirty="0" smtClean="0"/>
              <a:t> This provides application hosting for multiple service providers.  </a:t>
            </a:r>
          </a:p>
          <a:p>
            <a:pPr lvl="1"/>
            <a:endParaRPr lang="en-US" dirty="0"/>
          </a:p>
          <a:p>
            <a:r>
              <a:rPr lang="en-US" dirty="0" smtClean="0"/>
              <a:t>Without proper allocation, the loads of different resources may become unbalanced among different physical hosts.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47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Currently</a:t>
            </a:r>
            <a:r>
              <a:rPr lang="en-US" dirty="0"/>
              <a:t>, the existing algorithms for load  </a:t>
            </a:r>
            <a:r>
              <a:rPr lang="en-US" dirty="0" smtClean="0"/>
              <a:t>balancing </a:t>
            </a:r>
            <a:r>
              <a:rPr lang="en-US" dirty="0"/>
              <a:t>search for a VM to begin a </a:t>
            </a:r>
            <a:r>
              <a:rPr lang="en-US" dirty="0" smtClean="0"/>
              <a:t>migration.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selection of the next migration doesn’t occur until after the previous migration has completely </a:t>
            </a:r>
            <a:r>
              <a:rPr lang="en-US" dirty="0" smtClean="0"/>
              <a:t>ended (AKA sequential migration).</a:t>
            </a:r>
          </a:p>
          <a:p>
            <a:pPr lvl="1"/>
            <a:endParaRPr lang="en-US" dirty="0"/>
          </a:p>
          <a:p>
            <a:r>
              <a:rPr lang="en-US" dirty="0"/>
              <a:t>Most existing algorithms ignore the time it takes </a:t>
            </a:r>
            <a:r>
              <a:rPr lang="en-US" dirty="0" smtClean="0"/>
              <a:t>to reach a balanced state.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Proposal: an algorithm that minimizes joint multi-resource imbalance and the time it takes to reach a balance state.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238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dirty="0"/>
              <a:t>method doesn’t degrade application performance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Uses </a:t>
            </a:r>
            <a:r>
              <a:rPr lang="en-US" dirty="0"/>
              <a:t>H</a:t>
            </a:r>
            <a:r>
              <a:rPr lang="en-US" dirty="0" smtClean="0"/>
              <a:t>ungarian method, bipartite graph and network topology that is aware of parallel migration (Network-Aware Bipartite Matching Load Balancing Algorithm –NABM).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450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Hungarian Method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552700"/>
            <a:ext cx="6091989" cy="1866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00400" y="4956262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Cheapest Job = $7.00</a:t>
            </a:r>
          </a:p>
          <a:p>
            <a:r>
              <a:rPr lang="en-US" dirty="0" smtClean="0"/>
              <a:t>Jim – Clean Bathroom ($3)</a:t>
            </a:r>
          </a:p>
          <a:p>
            <a:r>
              <a:rPr lang="en-US" dirty="0" smtClean="0"/>
              <a:t>Steve – Sweep floors ($2)</a:t>
            </a:r>
          </a:p>
          <a:p>
            <a:r>
              <a:rPr lang="en-US" dirty="0" smtClean="0"/>
              <a:t>Alan – Wash Windows ($2)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652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Bipartite graphing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99" y="2743200"/>
            <a:ext cx="4010159" cy="30289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24500" y="3351074"/>
            <a:ext cx="314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Separation of one big group into two. 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Purpose is so the two groups can connect with each 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402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of the previously proposed load balancing schemes for cloud computing measure the load on physical hosts differently.  </a:t>
            </a:r>
          </a:p>
          <a:p>
            <a:endParaRPr lang="en-US" dirty="0" smtClean="0"/>
          </a:p>
          <a:p>
            <a:r>
              <a:rPr lang="en-US" dirty="0" smtClean="0"/>
              <a:t>Zhao and Huang use the number of VMs of a host as their load measurement. </a:t>
            </a:r>
          </a:p>
          <a:p>
            <a:endParaRPr lang="en-US" dirty="0"/>
          </a:p>
          <a:p>
            <a:r>
              <a:rPr lang="en-US" dirty="0" err="1" smtClean="0"/>
              <a:t>VectorDot</a:t>
            </a:r>
            <a:r>
              <a:rPr lang="en-US" dirty="0" smtClean="0"/>
              <a:t> (VD)  brings down threshold by migrating on or more VMs sequentially.</a:t>
            </a:r>
          </a:p>
          <a:p>
            <a:pPr lvl="1"/>
            <a:r>
              <a:rPr lang="en-US" dirty="0" smtClean="0"/>
              <a:t>Process is repeated until no more overloaded hosts.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Related 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016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though currently the modern cloud administrators migrate multiple VMs concurrently, migration still has a chance to degrade into sequential migration.</a:t>
            </a:r>
          </a:p>
          <a:p>
            <a:endParaRPr lang="en-US" dirty="0"/>
          </a:p>
          <a:p>
            <a:r>
              <a:rPr lang="en-US" dirty="0" smtClean="0"/>
              <a:t>Still the issue is not address of how long it takes to balance the load.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Related 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671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1348</TotalTime>
  <Words>849</Words>
  <Application>Microsoft Office PowerPoint</Application>
  <PresentationFormat>On-screen Show (4:3)</PresentationFormat>
  <Paragraphs>117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Grid</vt:lpstr>
      <vt:lpstr>Network Aware Load-Balancing via Parallel VM Migration for Data Centers</vt:lpstr>
      <vt:lpstr>Content</vt:lpstr>
      <vt:lpstr>Introduction</vt:lpstr>
      <vt:lpstr>Introduction</vt:lpstr>
      <vt:lpstr>Introduction</vt:lpstr>
      <vt:lpstr>Introduction</vt:lpstr>
      <vt:lpstr>Introduction</vt:lpstr>
      <vt:lpstr>Related WORKS</vt:lpstr>
      <vt:lpstr>Related Works</vt:lpstr>
      <vt:lpstr>Network-Aware Bipartite Matching Load Algorithm</vt:lpstr>
      <vt:lpstr>Network-Aware Bipartite Matching Load Algorithm</vt:lpstr>
      <vt:lpstr>Network-Aware Bipartite Matching Load Algorithm</vt:lpstr>
      <vt:lpstr>Network-Aware Bipartite Matching Load Algorithm</vt:lpstr>
      <vt:lpstr>FINDINGS</vt:lpstr>
      <vt:lpstr>FINDINGS</vt:lpstr>
      <vt:lpstr>Contribution to the Field</vt:lpstr>
      <vt:lpstr>Contribution to the Field</vt:lpstr>
      <vt:lpstr>Criticism/future work?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Aware Load-Balancing via Parallel VM Migration for Data Centers</dc:title>
  <dc:creator>Katya Rodriguez</dc:creator>
  <cp:lastModifiedBy>Katya Rodriguez</cp:lastModifiedBy>
  <cp:revision>36</cp:revision>
  <dcterms:created xsi:type="dcterms:W3CDTF">2015-03-09T03:56:41Z</dcterms:created>
  <dcterms:modified xsi:type="dcterms:W3CDTF">2015-05-06T18:33:34Z</dcterms:modified>
</cp:coreProperties>
</file>