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31"/>
  </p:notesMasterIdLst>
  <p:handoutMasterIdLst>
    <p:handoutMasterId r:id="rId32"/>
  </p:handoutMasterIdLst>
  <p:sldIdLst>
    <p:sldId id="258" r:id="rId3"/>
    <p:sldId id="259" r:id="rId4"/>
    <p:sldId id="263" r:id="rId5"/>
    <p:sldId id="264" r:id="rId6"/>
    <p:sldId id="266" r:id="rId7"/>
    <p:sldId id="267" r:id="rId8"/>
    <p:sldId id="269" r:id="rId9"/>
    <p:sldId id="270" r:id="rId10"/>
    <p:sldId id="272" r:id="rId11"/>
    <p:sldId id="271" r:id="rId12"/>
    <p:sldId id="268" r:id="rId13"/>
    <p:sldId id="286" r:id="rId14"/>
    <p:sldId id="293" r:id="rId15"/>
    <p:sldId id="287" r:id="rId16"/>
    <p:sldId id="288" r:id="rId17"/>
    <p:sldId id="289" r:id="rId18"/>
    <p:sldId id="290" r:id="rId19"/>
    <p:sldId id="291" r:id="rId20"/>
    <p:sldId id="292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285" r:id="rId29"/>
    <p:sldId id="26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274" y="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6F081-8781-4431-8FD4-2CF608CD7C47}" type="datetimeFigureOut">
              <a:rPr lang="en-US" smtClean="0"/>
              <a:t>7/8/2015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E42EF-B2A2-4428-A098-E6934E2840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19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A47C-B7FD-4BE9-B0E6-81BA758D95F2}" type="datetimeFigureOut">
              <a:rPr lang="en-US" smtClean="0"/>
              <a:t>7/8/2015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716F0-385D-4F6E-BE54-A09D410D2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2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16F0-385D-4F6E-BE54-A09D410D24C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4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24136-D290-48F3-A182-4C46BEB5146B}" type="datetime1">
              <a:rPr lang="en-US" smtClean="0"/>
              <a:t>7/8/2015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solidFill>
                  <a:schemeClr val="tx2"/>
                </a:solidFill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74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C7D44C-38B1-4D0F-9006-D5774F331095}" type="datetime1">
              <a:rPr lang="en-US" smtClean="0"/>
              <a:t>7/8/2015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D518A-FD4F-4358-B95B-9DB5A17160FB}" type="datetime1">
              <a:rPr lang="en-US" smtClean="0"/>
              <a:t>7/8/2015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6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A9F4F-03AD-4497-A65D-076601BD41D2}" type="datetime1">
              <a:rPr lang="en-US" smtClean="0"/>
              <a:t>7/8/2015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FBF3AC-A781-43AA-8BD5-B12F49168B94}" type="datetime1">
              <a:rPr lang="en-US" smtClean="0"/>
              <a:t>7/8/2015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960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256A41-C91B-43FF-9881-F5DA9878418F}" type="datetime1">
              <a:rPr lang="en-US" smtClean="0"/>
              <a:t>7/8/2015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7AA76-41EE-4C13-950E-E611B8B8FC52}" type="datetime1">
              <a:rPr lang="en-US" smtClean="0"/>
              <a:t>7/8/2015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07A26-E7BC-4498-97E4-87AF12377CA9}" type="datetime1">
              <a:rPr lang="en-US" smtClean="0"/>
              <a:t>7/8/2015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A4171-1117-4486-993C-35A7470D8847}" type="datetime1">
              <a:rPr lang="en-US" smtClean="0"/>
              <a:t>7/8/2015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A4CB8-1563-4663-81DB-74EB416C19BE}" type="datetime1">
              <a:rPr lang="en-US" smtClean="0"/>
              <a:t>7/8/2015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0C6724CE-2468-448B-87C1-A92EDD78369B}" type="datetime1">
              <a:rPr lang="en-US" smtClean="0"/>
              <a:t>7/8/2015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D11720-76E7-46E6-B0AA-057287C42052}" type="datetime1">
              <a:rPr lang="en-US" smtClean="0"/>
              <a:t>7/8/2015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65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Garrett </a:t>
            </a:r>
            <a:r>
              <a:rPr lang="en-US" dirty="0" err="1" smtClean="0"/>
              <a:t>Poppe</a:t>
            </a:r>
            <a:r>
              <a:rPr lang="en-US" dirty="0" smtClean="0"/>
              <a:t>, Liv </a:t>
            </a:r>
            <a:r>
              <a:rPr lang="en-US" dirty="0" err="1" smtClean="0"/>
              <a:t>Nguekap</a:t>
            </a:r>
            <a:r>
              <a:rPr lang="en-US" dirty="0" smtClean="0"/>
              <a:t>, Adrian Mirabel</a:t>
            </a:r>
          </a:p>
          <a:p>
            <a:r>
              <a:rPr lang="en-US" dirty="0" smtClean="0"/>
              <a:t>CSUDH, Computer Science Department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Implementing Parallel </a:t>
            </a:r>
            <a:r>
              <a:rPr lang="en-US" dirty="0" smtClean="0"/>
              <a:t>processing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 smtClean="0"/>
              <a:t>DBSCAN with Map reduce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solve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PDSDBSCAN using  </a:t>
            </a:r>
            <a:r>
              <a:rPr lang="en-US" dirty="0"/>
              <a:t>graph  algorithmic  </a:t>
            </a:r>
            <a:r>
              <a:rPr lang="en-US" dirty="0" smtClean="0"/>
              <a:t>concepts and using  </a:t>
            </a:r>
            <a:r>
              <a:rPr lang="en-US" dirty="0"/>
              <a:t>a  tree-based  bottom-up  </a:t>
            </a:r>
            <a:r>
              <a:rPr lang="en-US" dirty="0" smtClean="0"/>
              <a:t>approach to </a:t>
            </a:r>
            <a:r>
              <a:rPr lang="en-US" dirty="0"/>
              <a:t>construct the </a:t>
            </a:r>
            <a:r>
              <a:rPr lang="en-US" dirty="0" smtClean="0"/>
              <a:t>clusters</a:t>
            </a:r>
            <a:r>
              <a:rPr lang="en-US" dirty="0"/>
              <a:t>,</a:t>
            </a:r>
            <a:r>
              <a:rPr lang="en-US" dirty="0" smtClean="0"/>
              <a:t> yields </a:t>
            </a:r>
            <a:r>
              <a:rPr lang="en-US" dirty="0"/>
              <a:t>a </a:t>
            </a:r>
            <a:r>
              <a:rPr lang="en-US" dirty="0" smtClean="0"/>
              <a:t>better balanced workload distribution</a:t>
            </a:r>
            <a:r>
              <a:rPr lang="en-US" dirty="0"/>
              <a:t>.  </a:t>
            </a:r>
            <a:r>
              <a:rPr lang="en-US" dirty="0" smtClean="0"/>
              <a:t>Implementation of the  </a:t>
            </a:r>
            <a:r>
              <a:rPr lang="en-US" dirty="0"/>
              <a:t>algorithm  both  for  shared  </a:t>
            </a:r>
            <a:r>
              <a:rPr lang="en-US" dirty="0" smtClean="0"/>
              <a:t>and for </a:t>
            </a:r>
            <a:r>
              <a:rPr lang="en-US" dirty="0"/>
              <a:t>distributed </a:t>
            </a:r>
            <a:r>
              <a:rPr lang="en-US" dirty="0" smtClean="0"/>
              <a:t>memory.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CURE </a:t>
            </a:r>
            <a:r>
              <a:rPr lang="en-US" dirty="0" smtClean="0"/>
              <a:t>utilizes multiple representative points for each cluster that are generated by selecting well scattered points from the cluster and then shrinking them toward the center of the cluster by a specified fraction</a:t>
            </a:r>
            <a:r>
              <a:rPr lang="en-US" dirty="0"/>
              <a:t>. </a:t>
            </a:r>
            <a:r>
              <a:rPr lang="en-US" dirty="0" smtClean="0"/>
              <a:t>This enables CURE to adjust well to the geometry of clusters having non-spherical shapes and wide variances in size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23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619" y="282742"/>
            <a:ext cx="8309628" cy="635869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Algorithm (Data Set)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864" y="1773154"/>
            <a:ext cx="55054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Algorithm (Data Set)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285" y="1666174"/>
            <a:ext cx="7004662" cy="42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Algorithm (Map Tasks)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411" y="1426464"/>
            <a:ext cx="74009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8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Algorithm (Map Tasks)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45" y="1426464"/>
            <a:ext cx="721042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Algorithm (Map Tasks)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109" y="1426464"/>
            <a:ext cx="53911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Algorithm (Map Function)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86" y="1672998"/>
            <a:ext cx="75438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9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Algorithm (Map Function Results)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543" y="1426464"/>
            <a:ext cx="82296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1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Algorithm (Reduce Function)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44914" y="1223213"/>
            <a:ext cx="5386917" cy="509334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/>
              <a:t>MIN_pts</a:t>
            </a:r>
            <a:r>
              <a:rPr lang="en-US" dirty="0" smtClean="0"/>
              <a:t> =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599" y="1732547"/>
            <a:ext cx="10844464" cy="192505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Start at first cluster table.</a:t>
            </a:r>
          </a:p>
          <a:p>
            <a:r>
              <a:rPr lang="en-US" dirty="0" smtClean="0"/>
              <a:t>Visit each cluster within table.</a:t>
            </a:r>
          </a:p>
          <a:p>
            <a:r>
              <a:rPr lang="en-US" dirty="0" smtClean="0"/>
              <a:t>Add all points from visited table to first cluster table.</a:t>
            </a:r>
          </a:p>
          <a:p>
            <a:r>
              <a:rPr lang="en-US" dirty="0" smtClean="0"/>
              <a:t>When all points are visited go to next unvisited cluster table.</a:t>
            </a:r>
          </a:p>
          <a:p>
            <a:r>
              <a:rPr lang="en-US" dirty="0" smtClean="0"/>
              <a:t>Repeat step 1 until all tables are visited.</a:t>
            </a:r>
          </a:p>
          <a:p>
            <a:r>
              <a:rPr lang="en-US" dirty="0" smtClean="0"/>
              <a:t>Omit any noise tables (a cluster table with less than 2 points).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99" y="3551823"/>
            <a:ext cx="7486650" cy="3209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993" y="1732547"/>
            <a:ext cx="24098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0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9200" y="1257300"/>
            <a:ext cx="10363200" cy="509826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Introduction </a:t>
            </a:r>
            <a:r>
              <a:rPr lang="en-US" dirty="0"/>
              <a:t>to the </a:t>
            </a:r>
            <a:r>
              <a:rPr lang="en-US" dirty="0" smtClean="0"/>
              <a:t>topic</a:t>
            </a:r>
            <a:endParaRPr lang="en-US" dirty="0"/>
          </a:p>
          <a:p>
            <a:pPr lvl="0"/>
            <a:r>
              <a:rPr lang="en-US" dirty="0"/>
              <a:t>History and related work</a:t>
            </a:r>
          </a:p>
          <a:p>
            <a:pPr lvl="0"/>
            <a:r>
              <a:rPr lang="en-US" dirty="0" smtClean="0"/>
              <a:t>Problem </a:t>
            </a:r>
            <a:r>
              <a:rPr lang="en-US" dirty="0"/>
              <a:t>definition</a:t>
            </a:r>
          </a:p>
          <a:p>
            <a:pPr lvl="0"/>
            <a:r>
              <a:rPr lang="en-US" dirty="0" smtClean="0"/>
              <a:t>Existing </a:t>
            </a:r>
            <a:r>
              <a:rPr lang="en-US" dirty="0"/>
              <a:t>approaches to solving the problem</a:t>
            </a:r>
          </a:p>
          <a:p>
            <a:pPr lvl="0"/>
            <a:r>
              <a:rPr lang="en-US" dirty="0" smtClean="0"/>
              <a:t>Description of proposed algorithm</a:t>
            </a:r>
            <a:endParaRPr lang="en-US" dirty="0"/>
          </a:p>
          <a:p>
            <a:pPr lvl="0"/>
            <a:r>
              <a:rPr lang="en-US" dirty="0" smtClean="0"/>
              <a:t>Problems and solutions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trend of the field</a:t>
            </a:r>
          </a:p>
          <a:p>
            <a:pPr lvl="0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Algorithm (Reduce Function)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6" y="1643563"/>
            <a:ext cx="100298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Algorithm (Final Clusters)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791" y="1890211"/>
            <a:ext cx="74199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Algorithm (Final Clusters)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43562"/>
            <a:ext cx="7195635" cy="43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0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</a:t>
            </a:r>
            <a:r>
              <a:rPr lang="en-US" dirty="0" smtClean="0"/>
              <a:t>Algorithm (</a:t>
            </a:r>
            <a:r>
              <a:rPr lang="en-US" dirty="0" err="1" smtClean="0"/>
              <a:t>MIN_pts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318521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Clusters that do not contain the minimum number of points within the </a:t>
            </a:r>
            <a:r>
              <a:rPr lang="en-US" dirty="0" err="1" smtClean="0"/>
              <a:t>EPS_min</a:t>
            </a:r>
            <a:r>
              <a:rPr lang="en-US" dirty="0" smtClean="0"/>
              <a:t>, will be dropped during the reduce phase.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2401448"/>
          </a:xfrm>
        </p:spPr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MIN_pts</a:t>
            </a:r>
            <a:r>
              <a:rPr lang="en-US" dirty="0" smtClean="0"/>
              <a:t> = 4</a:t>
            </a:r>
          </a:p>
          <a:p>
            <a:r>
              <a:rPr lang="en-US" dirty="0" smtClean="0"/>
              <a:t>Check </a:t>
            </a:r>
            <a:r>
              <a:rPr lang="en-US" dirty="0" err="1" smtClean="0"/>
              <a:t>ptsCntr</a:t>
            </a:r>
            <a:r>
              <a:rPr lang="en-US" dirty="0" smtClean="0"/>
              <a:t> for each cluster table visited and add only </a:t>
            </a:r>
            <a:r>
              <a:rPr lang="en-US" dirty="0" err="1" smtClean="0"/>
              <a:t>ptsCtr</a:t>
            </a:r>
            <a:r>
              <a:rPr lang="en-US" dirty="0" smtClean="0"/>
              <a:t> if it is &gt;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0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</a:t>
            </a:r>
            <a:r>
              <a:rPr lang="en-US" dirty="0" smtClean="0"/>
              <a:t>Algorithm (</a:t>
            </a:r>
            <a:r>
              <a:rPr lang="en-US" dirty="0" err="1" smtClean="0"/>
              <a:t>MIN_pts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37" y="1426464"/>
            <a:ext cx="6538913" cy="492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49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</a:t>
            </a:r>
            <a:r>
              <a:rPr lang="en-US" dirty="0" smtClean="0"/>
              <a:t>Algorithm (</a:t>
            </a:r>
            <a:r>
              <a:rPr lang="en-US" dirty="0" err="1" smtClean="0"/>
              <a:t>MIN_pts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8" y="1685106"/>
            <a:ext cx="7649256" cy="436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6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problems and solutions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3099" y="1426465"/>
            <a:ext cx="10208079" cy="91668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Dataset is too large for memory of a single node.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2733449"/>
          </a:xfrm>
        </p:spPr>
        <p:txBody>
          <a:bodyPr/>
          <a:lstStyle/>
          <a:p>
            <a:r>
              <a:rPr lang="en-US" dirty="0" smtClean="0"/>
              <a:t>Split dataset into portions where the origin point is compared with each split during the map phase.</a:t>
            </a:r>
          </a:p>
          <a:p>
            <a:r>
              <a:rPr lang="en-US" dirty="0" smtClean="0"/>
              <a:t>Combine all clusters created from split dataset during the reduce phase.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887" y="2801823"/>
            <a:ext cx="33242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8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and future research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Data requires parallel processing</a:t>
            </a:r>
          </a:p>
          <a:p>
            <a:r>
              <a:rPr lang="en-US" dirty="0" smtClean="0"/>
              <a:t>Data collected is outgrowing processing power</a:t>
            </a:r>
          </a:p>
          <a:p>
            <a:r>
              <a:rPr lang="en-US" dirty="0" smtClean="0"/>
              <a:t>Machine learning and AI can fill the need for analysis of large amounts of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41" y="2057400"/>
            <a:ext cx="5531859" cy="2809833"/>
          </a:xfrm>
        </p:spPr>
      </p:pic>
    </p:spTree>
    <p:extLst>
      <p:ext uri="{BB962C8B-B14F-4D97-AF65-F5344CB8AC3E}">
        <p14:creationId xmlns:p14="http://schemas.microsoft.com/office/powerpoint/2010/main" val="266426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http://biarri.com/spatial-clustering-in-c-post-2-of-5-running-dbscan</a:t>
            </a:r>
            <a:r>
              <a:rPr lang="en-US" dirty="0" smtClean="0"/>
              <a:t>/</a:t>
            </a:r>
          </a:p>
          <a:p>
            <a:r>
              <a:rPr lang="en-US" dirty="0"/>
              <a:t>http://</a:t>
            </a:r>
            <a:r>
              <a:rPr lang="en-US" dirty="0" smtClean="0"/>
              <a:t>citeseerx.ist.psu.edu/viewdoc/download?doi=10.1.1.68.2719&amp;rep=rep1&amp;type=pdf</a:t>
            </a:r>
          </a:p>
          <a:p>
            <a:r>
              <a:rPr lang="en-US" dirty="0"/>
              <a:t>http://</a:t>
            </a:r>
            <a:r>
              <a:rPr lang="en-US" dirty="0" smtClean="0"/>
              <a:t>ieeexplore.ieee.org/stamp/stamp.jsp?arnumber=6814687&amp;tag=1</a:t>
            </a:r>
          </a:p>
          <a:p>
            <a:r>
              <a:rPr lang="en-US" dirty="0"/>
              <a:t>http://</a:t>
            </a:r>
            <a:r>
              <a:rPr lang="en-US" dirty="0" smtClean="0"/>
              <a:t>delivery.acm.org/10.1145/2390000/2389081/a62-patwary.pdf?</a:t>
            </a:r>
          </a:p>
          <a:p>
            <a:r>
              <a:rPr lang="en-US" dirty="0" smtClean="0"/>
              <a:t>[</a:t>
            </a:r>
            <a:r>
              <a:rPr lang="en-US" dirty="0" smtClean="0"/>
              <a:t>1] </a:t>
            </a:r>
            <a:r>
              <a:rPr lang="en-US" dirty="0"/>
              <a:t>Ester, Martin; Kriegel, Hans-Peter; Sander, Jörg; Xu, Xiaowei (1996). </a:t>
            </a:r>
            <a:r>
              <a:rPr lang="en-US" dirty="0" err="1"/>
              <a:t>Simoudis</a:t>
            </a:r>
            <a:r>
              <a:rPr lang="en-US" dirty="0"/>
              <a:t>, </a:t>
            </a:r>
            <a:r>
              <a:rPr lang="en-US" dirty="0" err="1"/>
              <a:t>Evangelos</a:t>
            </a:r>
            <a:r>
              <a:rPr lang="en-US" dirty="0"/>
              <a:t>; Han, </a:t>
            </a:r>
            <a:r>
              <a:rPr lang="en-US" dirty="0" err="1"/>
              <a:t>Jiawei</a:t>
            </a:r>
            <a:r>
              <a:rPr lang="en-US" dirty="0"/>
              <a:t>; Fayyad, </a:t>
            </a:r>
            <a:r>
              <a:rPr lang="en-US" dirty="0" err="1"/>
              <a:t>Usama</a:t>
            </a:r>
            <a:r>
              <a:rPr lang="en-US" dirty="0"/>
              <a:t> M., eds. A density-based algorithm for discovering clusters in large spatial databases with noise. Proceedings of the Second International Conference on Knowledge Discovery and Data Mining (KDD-96). AAAI Press. pp. 226–231. ISBN 1-57735-004-9. </a:t>
            </a:r>
            <a:r>
              <a:rPr lang="en-US" dirty="0" err="1"/>
              <a:t>CiteSeerX</a:t>
            </a:r>
            <a:r>
              <a:rPr lang="en-US" dirty="0"/>
              <a:t>: 10.1.1.71.1980</a:t>
            </a:r>
            <a:r>
              <a:rPr lang="en-US" dirty="0" smtClean="0"/>
              <a:t>.</a:t>
            </a:r>
          </a:p>
          <a:p>
            <a:r>
              <a:rPr lang="en-US" dirty="0" smtClean="0"/>
              <a:t>[2] Most </a:t>
            </a:r>
            <a:r>
              <a:rPr lang="en-US" dirty="0"/>
              <a:t>cited data mining articles according to Microsoft academic search; DBSCAN is on rank 24, when accessed on: </a:t>
            </a:r>
            <a:r>
              <a:rPr lang="en-US" dirty="0" smtClean="0"/>
              <a:t>4/18/2010</a:t>
            </a:r>
          </a:p>
          <a:p>
            <a:r>
              <a:rPr lang="en-US" dirty="0" smtClean="0"/>
              <a:t>[3] </a:t>
            </a:r>
            <a:r>
              <a:rPr lang="en-US" dirty="0"/>
              <a:t>"2014 SIGKDD Test of Time Award". ACM SIGKDD. 2014-08-18. Retrieved 2014-08-22.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Density-based spatial clustering of applications with noise (DBSCAN) is a data clustering algorithm proposed </a:t>
            </a:r>
            <a:r>
              <a:rPr lang="en-US" dirty="0" smtClean="0"/>
              <a:t>1996</a:t>
            </a:r>
            <a:r>
              <a:rPr lang="en-US" dirty="0"/>
              <a:t>.[1] </a:t>
            </a:r>
            <a:endParaRPr lang="en-US" dirty="0" smtClean="0"/>
          </a:p>
          <a:p>
            <a:pPr lvl="0"/>
            <a:r>
              <a:rPr lang="en-US" dirty="0" smtClean="0"/>
              <a:t>“It </a:t>
            </a:r>
            <a:r>
              <a:rPr lang="en-US" dirty="0"/>
              <a:t>is a density-based clustering algorithm: given a set of points in some space, it groups together points that are closely packed together (points with many nearby neighbors), marking as outliers points that lie alone in low-density regions (whose nearest neighbors are too far away</a:t>
            </a:r>
            <a:r>
              <a:rPr lang="en-US" dirty="0" smtClean="0"/>
              <a:t>).” </a:t>
            </a:r>
          </a:p>
          <a:p>
            <a:pPr lvl="0"/>
            <a:r>
              <a:rPr lang="en-US" dirty="0" smtClean="0"/>
              <a:t>“DBSCAN </a:t>
            </a:r>
            <a:r>
              <a:rPr lang="en-US" dirty="0"/>
              <a:t>is one of the most common clustering algorithms and also most cited in scientific literature</a:t>
            </a:r>
            <a:r>
              <a:rPr lang="en-US" dirty="0" smtClean="0"/>
              <a:t>.”[</a:t>
            </a:r>
            <a:r>
              <a:rPr lang="en-US" dirty="0"/>
              <a:t>2</a:t>
            </a:r>
            <a:r>
              <a:rPr lang="en-US" dirty="0" smtClean="0"/>
              <a:t>]</a:t>
            </a:r>
            <a:endParaRPr lang="en-US" dirty="0"/>
          </a:p>
          <a:p>
            <a:pPr lvl="0"/>
            <a:r>
              <a:rPr lang="en-US" dirty="0" smtClean="0"/>
              <a:t>“In </a:t>
            </a:r>
            <a:r>
              <a:rPr lang="en-US" dirty="0"/>
              <a:t>2014, the algorithm was awarded the test of time award (an award given to algorithms which have received substantial attention in theory and practice) at the leading data mining conference, KDD</a:t>
            </a:r>
            <a:r>
              <a:rPr lang="en-US" dirty="0" smtClean="0"/>
              <a:t>.”[</a:t>
            </a:r>
            <a:r>
              <a:rPr lang="en-US" dirty="0"/>
              <a:t>3]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7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3" y="1794710"/>
            <a:ext cx="5335963" cy="375184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67" y="1794710"/>
            <a:ext cx="5036450" cy="375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5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2081437"/>
            <a:ext cx="5384800" cy="3903213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5" y="2116808"/>
            <a:ext cx="5384800" cy="3832471"/>
          </a:xfrm>
        </p:spPr>
      </p:pic>
      <p:sp>
        <p:nvSpPr>
          <p:cNvPr id="12" name="TextBox 11"/>
          <p:cNvSpPr txBox="1"/>
          <p:nvPr/>
        </p:nvSpPr>
        <p:spPr>
          <a:xfrm>
            <a:off x="609600" y="1426464"/>
            <a:ext cx="10209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Census survey data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325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54505" y="1605012"/>
            <a:ext cx="10363200" cy="694945"/>
          </a:xfrm>
        </p:spPr>
        <p:txBody>
          <a:bodyPr/>
          <a:lstStyle/>
          <a:p>
            <a:pPr marL="68580" indent="0" algn="ctr">
              <a:buNone/>
            </a:pPr>
            <a:r>
              <a:rPr lang="en-US" dirty="0"/>
              <a:t>Face </a:t>
            </a:r>
            <a:r>
              <a:rPr lang="en-US" dirty="0" smtClean="0"/>
              <a:t>recognition(FaceVACS-DBScan)</a:t>
            </a:r>
          </a:p>
          <a:p>
            <a:pPr marL="68580" indent="0" algn="ctr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5" y="2478505"/>
            <a:ext cx="10058400" cy="35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8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6537" y="1878604"/>
            <a:ext cx="10363200" cy="694945"/>
          </a:xfrm>
        </p:spPr>
        <p:txBody>
          <a:bodyPr/>
          <a:lstStyle/>
          <a:p>
            <a:pPr marL="68580" indent="0" algn="ctr">
              <a:buNone/>
            </a:pPr>
            <a:r>
              <a:rPr lang="en-US" dirty="0"/>
              <a:t>Mining Biomedical Images with Density-based Clustering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030453"/>
            <a:ext cx="1657350" cy="1562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368" y="3030453"/>
            <a:ext cx="1657350" cy="157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536" y="3020927"/>
            <a:ext cx="1657350" cy="1609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2704" y="3025689"/>
            <a:ext cx="16859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9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54506" y="1529688"/>
            <a:ext cx="10363200" cy="694945"/>
          </a:xfrm>
        </p:spPr>
        <p:txBody>
          <a:bodyPr/>
          <a:lstStyle/>
          <a:p>
            <a:pPr marL="68580" indent="0" algn="ctr">
              <a:buNone/>
            </a:pPr>
            <a:r>
              <a:rPr lang="en-US" dirty="0" smtClean="0"/>
              <a:t>Satellite image recognition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06" y="2550695"/>
            <a:ext cx="321945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069" y="2550696"/>
            <a:ext cx="3217200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382" y="2550695"/>
            <a:ext cx="320891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19125" y="1770503"/>
            <a:ext cx="5384800" cy="3609762"/>
          </a:xfrm>
        </p:spPr>
        <p:txBody>
          <a:bodyPr/>
          <a:lstStyle/>
          <a:p>
            <a:r>
              <a:rPr lang="en-US" dirty="0" smtClean="0"/>
              <a:t>O(</a:t>
            </a:r>
            <a:r>
              <a:rPr lang="en-US" dirty="0" err="1" smtClean="0"/>
              <a:t>nlog</a:t>
            </a:r>
            <a:r>
              <a:rPr lang="en-US" dirty="0" smtClean="0"/>
              <a:t>(n</a:t>
            </a:r>
            <a:r>
              <a:rPr lang="en-US" dirty="0" smtClean="0"/>
              <a:t>)) Best case</a:t>
            </a:r>
          </a:p>
          <a:p>
            <a:r>
              <a:rPr lang="en-US" dirty="0" smtClean="0"/>
              <a:t>O(n²) </a:t>
            </a:r>
            <a:r>
              <a:rPr lang="en-US" dirty="0" smtClean="0"/>
              <a:t>Worst case</a:t>
            </a:r>
          </a:p>
          <a:p>
            <a:r>
              <a:rPr lang="en-US" dirty="0" smtClean="0"/>
              <a:t>Current algorithms are done as a single task</a:t>
            </a:r>
          </a:p>
          <a:p>
            <a:r>
              <a:rPr lang="en-US" dirty="0" smtClean="0"/>
              <a:t>Algorithm starts with first point and continues comparing to last point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Requires user to input minPts and Eps</a:t>
            </a:r>
          </a:p>
          <a:p>
            <a:r>
              <a:rPr lang="en-US" dirty="0" smtClean="0"/>
              <a:t>Parallelization  of DBSCAN is challenging </a:t>
            </a:r>
            <a:r>
              <a:rPr lang="en-US" dirty="0"/>
              <a:t>as it exhibits an inherent </a:t>
            </a:r>
            <a:r>
              <a:rPr lang="en-US" dirty="0" smtClean="0"/>
              <a:t>sequential </a:t>
            </a:r>
            <a:r>
              <a:rPr lang="en-US" dirty="0"/>
              <a:t>data access order.</a:t>
            </a:r>
          </a:p>
        </p:txBody>
      </p:sp>
    </p:spTree>
    <p:extLst>
      <p:ext uri="{BB962C8B-B14F-4D97-AF65-F5344CB8AC3E}">
        <p14:creationId xmlns:p14="http://schemas.microsoft.com/office/powerpoint/2010/main" val="234340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ghtfall design templat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ghtfall design template" id="{8E782A46-4514-4890-A557-B2C16D284495}" vid="{905231CD-0261-44B0-B7D7-6EDADDAACF34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32C19C-A75B-4E3F-8B30-1035B9FCAD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Nightfall design slides</Template>
  <TotalTime>0</TotalTime>
  <Words>747</Words>
  <Application>Microsoft Office PowerPoint</Application>
  <PresentationFormat>Widescreen</PresentationFormat>
  <Paragraphs>78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Wingdings</vt:lpstr>
      <vt:lpstr>Wingdings 2</vt:lpstr>
      <vt:lpstr>Wingdings 3</vt:lpstr>
      <vt:lpstr>Nightfall design template</vt:lpstr>
      <vt:lpstr>Implementing Parallel processing of DBSCAN with Map reduce</vt:lpstr>
      <vt:lpstr>Overview</vt:lpstr>
      <vt:lpstr>Introduction</vt:lpstr>
      <vt:lpstr>Introduction</vt:lpstr>
      <vt:lpstr>Motivation</vt:lpstr>
      <vt:lpstr>Motivation</vt:lpstr>
      <vt:lpstr>Motivation</vt:lpstr>
      <vt:lpstr>Motivation</vt:lpstr>
      <vt:lpstr>Problem</vt:lpstr>
      <vt:lpstr>Approaches to solve problem</vt:lpstr>
      <vt:lpstr>Current</vt:lpstr>
      <vt:lpstr>Proposed Algorithm (Data Set)</vt:lpstr>
      <vt:lpstr>Proposed Algorithm (Data Set)</vt:lpstr>
      <vt:lpstr>Proposed Algorithm (Map Tasks)</vt:lpstr>
      <vt:lpstr>Proposed Algorithm (Map Tasks)</vt:lpstr>
      <vt:lpstr>Proposed Algorithm (Map Tasks)</vt:lpstr>
      <vt:lpstr>Proposed Algorithm (Map Function)</vt:lpstr>
      <vt:lpstr>Proposed Algorithm (Map Function Results)</vt:lpstr>
      <vt:lpstr>Proposed Algorithm (Reduce Function)</vt:lpstr>
      <vt:lpstr>Proposed Algorithm (Reduce Function)</vt:lpstr>
      <vt:lpstr>Proposed Algorithm (Final Clusters)</vt:lpstr>
      <vt:lpstr>Proposed Algorithm (Final Clusters)</vt:lpstr>
      <vt:lpstr>Proposed Algorithm (MIN_pts)</vt:lpstr>
      <vt:lpstr>Proposed Algorithm (MIN_pts)</vt:lpstr>
      <vt:lpstr>Proposed Algorithm (MIN_pts)</vt:lpstr>
      <vt:lpstr>Anticipated problems and solutions</vt:lpstr>
      <vt:lpstr>Trends and future research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2015-05-06T19:50:05Z</dcterms:created>
  <dcterms:modified xsi:type="dcterms:W3CDTF">2015-07-09T04:01:16Z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TC034605339991</vt:lpwstr>
  </property>
</Properties>
</file>